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06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308" r:id="rId46"/>
    <p:sldId id="309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0" r:id="rId58"/>
    <p:sldId id="321" r:id="rId59"/>
    <p:sldId id="322" r:id="rId60"/>
    <p:sldId id="323" r:id="rId61"/>
    <p:sldId id="324" r:id="rId62"/>
    <p:sldId id="325" r:id="rId63"/>
    <p:sldId id="326" r:id="rId64"/>
    <p:sldId id="327" r:id="rId65"/>
    <p:sldId id="328" r:id="rId66"/>
    <p:sldId id="329" r:id="rId67"/>
    <p:sldId id="330" r:id="rId68"/>
    <p:sldId id="331" r:id="rId69"/>
    <p:sldId id="332" r:id="rId70"/>
    <p:sldId id="333" r:id="rId71"/>
    <p:sldId id="334" r:id="rId72"/>
    <p:sldId id="335" r:id="rId73"/>
    <p:sldId id="336" r:id="rId74"/>
    <p:sldId id="337" r:id="rId75"/>
    <p:sldId id="338" r:id="rId76"/>
    <p:sldId id="339" r:id="rId77"/>
    <p:sldId id="340" r:id="rId78"/>
    <p:sldId id="341" r:id="rId79"/>
    <p:sldId id="342" r:id="rId80"/>
    <p:sldId id="343" r:id="rId81"/>
    <p:sldId id="344" r:id="rId82"/>
    <p:sldId id="345" r:id="rId83"/>
    <p:sldId id="346" r:id="rId84"/>
    <p:sldId id="347" r:id="rId85"/>
    <p:sldId id="348" r:id="rId86"/>
    <p:sldId id="349" r:id="rId87"/>
    <p:sldId id="350" r:id="rId88"/>
    <p:sldId id="351" r:id="rId89"/>
    <p:sldId id="352" r:id="rId9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0878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Grade PAP 7th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Math Grade PAP 7th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extend previous knowledge of sets and subsets using a visual representation to describe relationships between sets of rational numbers.[7.2A]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π as the ratio of the circumference of a circle to its diameter.[7.5B]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6844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mathematical and </a:t>
            </a:r>
            <a:endParaRPr lang="en-US" dirty="0" smtClean="0"/>
          </a:p>
          <a:p>
            <a:r>
              <a:rPr lang="en-US" dirty="0" smtClean="0"/>
              <a:t>real-world </a:t>
            </a:r>
            <a:r>
              <a:rPr lang="en-US" dirty="0"/>
              <a:t>problems involving similar shape and scale drawings.[7.5C]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65191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sample spaces for simple and compound events using lists and tree diagrams</a:t>
            </a:r>
            <a:r>
              <a:rPr lang="en-US" dirty="0" smtClean="0"/>
              <a:t>. [</a:t>
            </a:r>
            <a:r>
              <a:rPr lang="en-US" dirty="0"/>
              <a:t>7.6A]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434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select and use different simulations to represent simple and compound events with and without technology</a:t>
            </a:r>
            <a:r>
              <a:rPr lang="en-US" dirty="0" smtClean="0"/>
              <a:t>. [</a:t>
            </a:r>
            <a:r>
              <a:rPr lang="en-US" dirty="0"/>
              <a:t>7.6B]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1817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predictions and determine solutions using experimental data for simple and compound events.[7.6C]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349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make predictions and determine solutions using theoretical probability for simple and compound events</a:t>
            </a:r>
            <a:r>
              <a:rPr lang="en-US" dirty="0" smtClean="0"/>
              <a:t>. [</a:t>
            </a:r>
            <a:r>
              <a:rPr lang="en-US" dirty="0"/>
              <a:t>7.6D]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108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find the probabilities of a simple event and its complement and describe the relationship between the two</a:t>
            </a:r>
            <a:r>
              <a:rPr lang="en-US" dirty="0" smtClean="0"/>
              <a:t>. [</a:t>
            </a:r>
            <a:r>
              <a:rPr lang="en-US" dirty="0"/>
              <a:t>7.6E]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3344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data from a random sample to make inferences about a </a:t>
            </a:r>
            <a:r>
              <a:rPr lang="en-US" dirty="0" smtClean="0"/>
              <a:t>population. [7.6F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8214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data from a random sample to make inferences about a population.[7.6F]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18813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solve problems using data represented in bar graphs, dot plots, and circle graphs, including part-to-whole and part-to-part comparisons and equivalents.[7.6G]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2635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add, subtract, multiply, and divide rational numbers fluently.[7.3A]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28479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problems using qualitative and quantitative predictions and comparisons from simple experiments</a:t>
            </a:r>
            <a:r>
              <a:rPr lang="en-US" dirty="0" smtClean="0"/>
              <a:t>. [</a:t>
            </a:r>
            <a:r>
              <a:rPr lang="en-US" dirty="0"/>
              <a:t>7.6H]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7191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experimental and theoretical probabilities related to simple and compound events using data and sample spaces.[7.6I]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0959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linear relationships using verbal descriptions, tables, graphs, and equations that simplify to the form </a:t>
            </a:r>
            <a:endParaRPr lang="en-US" dirty="0" smtClean="0"/>
          </a:p>
          <a:p>
            <a:r>
              <a:rPr lang="en-US" dirty="0" smtClean="0"/>
              <a:t>y </a:t>
            </a:r>
            <a:r>
              <a:rPr lang="en-US" dirty="0"/>
              <a:t>= mx + b.[7.7A]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984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model the relationship between the volume of a rectangular prism and a rectangular pyramid having both congruent bases and heights and connect that relationship to the formulas.[7.8A]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52093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explain verbally and symbolically the relationship between the volume of a triangular prism and a triangular pyramid having both congruent bases and heights and connect that relationship to the formulas.[7.8B]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77563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models to determine the approximate formulas for the circumference and area of a circle and connect the models to the actual formulas.[7.8C]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0048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problems involving the volume of rectangular prisms, triangular prisms, rectangular pyramids, and triangular pyramids.[7.9A]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33425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the circumference and area of circles.[7.9B]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57256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determine the area of composite figures containing combinations of rectangles, squares, parallelograms, trapezoids, triangles, semicircles, and quarter circles.[7.9C]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35079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solve problems involving the lateral and total surface area of a rectangular prism, rectangular pyramid, triangular prism, and triangular pyramid by determining the area of the shape's net.[7.9D]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53941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apply and extend previous understandings of operations to solve problems using addition, subtraction, multiplication, and division of rational numbers.[7.3B]</a:t>
            </a:r>
          </a:p>
        </p:txBody>
      </p:sp>
    </p:spTree>
    <p:extLst>
      <p:ext uri="{BB962C8B-B14F-4D97-AF65-F5344CB8AC3E}">
        <p14:creationId xmlns:p14="http://schemas.microsoft.com/office/powerpoint/2010/main" xmlns="" val="1962875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write one-variable, two-step equations and inequalities to represent constraints or conditions within problems</a:t>
            </a:r>
            <a:r>
              <a:rPr lang="en-US" dirty="0" smtClean="0"/>
              <a:t>. [</a:t>
            </a:r>
            <a:r>
              <a:rPr lang="en-US" dirty="0"/>
              <a:t>7.10A]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9055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solutions for one-variable, two-step equations and inequalities on number lines.[7.10B]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130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write a corresponding </a:t>
            </a:r>
            <a:endParaRPr lang="en-US" dirty="0" smtClean="0"/>
          </a:p>
          <a:p>
            <a:r>
              <a:rPr lang="en-US" dirty="0" smtClean="0"/>
              <a:t>real-world </a:t>
            </a:r>
            <a:r>
              <a:rPr lang="en-US" dirty="0"/>
              <a:t>problem given a </a:t>
            </a:r>
            <a:endParaRPr lang="en-US" dirty="0" smtClean="0"/>
          </a:p>
          <a:p>
            <a:r>
              <a:rPr lang="en-US" dirty="0" smtClean="0"/>
              <a:t>one-variable</a:t>
            </a:r>
            <a:r>
              <a:rPr lang="en-US" dirty="0"/>
              <a:t>, two-step equation or inequality.[7.10C]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60749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model and solve one-variable, two-step equations and inequalities.[7.11A]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37544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if the given value(s) make(s) one-variable, two-step equations and inequalities true.[7.11B]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6696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write and solve equations using geometry concepts, including the sum of the angles in a triangle, and angle relationships</a:t>
            </a:r>
            <a:r>
              <a:rPr lang="en-US" dirty="0" smtClean="0"/>
              <a:t>.[</a:t>
            </a:r>
            <a:r>
              <a:rPr lang="en-US" dirty="0"/>
              <a:t>7.11C]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06579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compare two groups of numeric data using comparative dot plots or box plots by comparing their shapes, centers, and spreads</a:t>
            </a:r>
            <a:r>
              <a:rPr lang="en-US" dirty="0" smtClean="0"/>
              <a:t>. [</a:t>
            </a:r>
            <a:r>
              <a:rPr lang="en-US" dirty="0"/>
              <a:t>7.12A]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95675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data from a random sample to make inferences about a population.[7.12B]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191813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compare two populations based on data in random samples from these populations, including informal comparative inferences about differences between the two populations.[7.12C]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002873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calculate </a:t>
            </a:r>
            <a:r>
              <a:rPr lang="en-US" dirty="0"/>
              <a:t>the sales tax for a given purchase and calculate income tax for earned wages</a:t>
            </a:r>
            <a:r>
              <a:rPr lang="en-US" dirty="0" smtClean="0"/>
              <a:t>. [</a:t>
            </a:r>
            <a:r>
              <a:rPr lang="en-US" dirty="0"/>
              <a:t>7.13A]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640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represent constant rates of change in mathematical and real-world problems given pictorial, tabular, verbal, numeric, graphical, and algebraic representations, including d = rt.[7.4A]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9413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mtClean="0"/>
              <a:t>identify </a:t>
            </a:r>
            <a:r>
              <a:rPr lang="en-US" dirty="0"/>
              <a:t>the components of a personal budget, including income; planned savings for college, retirement, and emergencies; taxes; and fixed and variable expenses, and calculate what percentage each category comprises of the total budget.[7.13B]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29242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organize a financial assets and liabilities record and construct a net worth statement.[7.13C]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28097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a family budget estimator to determine the minimum household budget and average hourly wage needed for a family to meet its basic needs in the student's city or another large city nearby.[7.13D]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47147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and compare simple interest and compound interest earnings.[7.13E]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18190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and compare monetary incentives, including sales, rebates, and coupons.[7.13F]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67192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extend previous knowledge of sets and subsets using a visual representation to describe relationships between sets of real numbers.[8.2A]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737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approximate the value of an irrational number, including π and square roots of numbers less than 225, and locate that rational number approximation on a number line.[8.2B]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09548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convert between standard decimal notation and scientific notation.[8.2C]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51367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order a set of real numbers arising from mathematical and real-world contexts.[8.2D]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39397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generalize that the ratio of corresponding sides of similar shapes are proportional, including a shape and its dilation</a:t>
            </a:r>
            <a:r>
              <a:rPr lang="en-US" dirty="0" smtClean="0"/>
              <a:t>.[</a:t>
            </a:r>
            <a:r>
              <a:rPr lang="en-US" dirty="0"/>
              <a:t>8.3A]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190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unit rates from rates in mathematical and real-world problems.[7.4B]</a:t>
            </a:r>
          </a:p>
        </p:txBody>
      </p:sp>
    </p:spTree>
    <p:extLst>
      <p:ext uri="{BB962C8B-B14F-4D97-AF65-F5344CB8AC3E}">
        <p14:creationId xmlns:p14="http://schemas.microsoft.com/office/powerpoint/2010/main" xmlns="" val="407571221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compare and contrast the attributes of a shape and its dilation(s) on a coordinate plane.[8.3B]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135700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an algebraic representation to explain the effect of a given positive rational scale factor applied to two-dimensional figures on a coordinate plane with the origin as the center of dilation.[8.3C]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24403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similar right triangles to develop an understanding that slope, m, given as the rate comparing the change in y-values to the change in x-values, (y₂ - y₁) / (x₂ - x₁), is the same for any two points (x₁, y₁) and (x₂, y₂) on the same line.[8.4A]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275841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graph proportional relationships, interpreting the unit rate as the slope of the line that models the relationship</a:t>
            </a:r>
            <a:r>
              <a:rPr lang="en-US" dirty="0" smtClean="0"/>
              <a:t>.[</a:t>
            </a:r>
            <a:r>
              <a:rPr lang="en-US" dirty="0"/>
              <a:t>8.4B]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438616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data from a table or graph to determine the rate of change or slope and </a:t>
            </a:r>
            <a:endParaRPr lang="en-US" dirty="0" smtClean="0"/>
          </a:p>
          <a:p>
            <a:r>
              <a:rPr lang="en-US" dirty="0" smtClean="0"/>
              <a:t>y-intercept </a:t>
            </a:r>
            <a:r>
              <a:rPr lang="en-US" dirty="0"/>
              <a:t>in mathematical and real-world problems.[8.4C]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23409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linear proportional situations with tables, graphs, and equations in the form of </a:t>
            </a:r>
            <a:endParaRPr lang="en-US" dirty="0" smtClean="0"/>
          </a:p>
          <a:p>
            <a:r>
              <a:rPr lang="en-US" dirty="0" smtClean="0"/>
              <a:t>y </a:t>
            </a:r>
            <a:r>
              <a:rPr lang="en-US" dirty="0"/>
              <a:t>= </a:t>
            </a:r>
            <a:r>
              <a:rPr lang="en-US" dirty="0" err="1"/>
              <a:t>kx</a:t>
            </a:r>
            <a:r>
              <a:rPr lang="en-US" dirty="0"/>
              <a:t>.[8.5A]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637511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represent linear non-proportional situations with tables, graphs, and equations in the form of y = mx + b, where b ≠ 0.[8.5B]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185318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contrast bivariate sets of data that suggest a linear relationship with bivariate sets of data that do not suggest a linear relationship from a graphical representation.[8.5C]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04321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a trend line that approximates the linear relationship between bivariate sets of data to make predictions</a:t>
            </a:r>
            <a:r>
              <a:rPr lang="en-US" dirty="0" smtClean="0"/>
              <a:t>.[</a:t>
            </a:r>
            <a:r>
              <a:rPr lang="en-US" dirty="0"/>
              <a:t>8.5D]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31567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problems involving direct variation.[8.5E]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6303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the constant of proportionality (k = y / x) within mathematical and </a:t>
            </a:r>
            <a:endParaRPr lang="en-US" dirty="0" smtClean="0"/>
          </a:p>
          <a:p>
            <a:r>
              <a:rPr lang="en-US" dirty="0" smtClean="0"/>
              <a:t>real-world </a:t>
            </a:r>
            <a:r>
              <a:rPr lang="en-US" dirty="0"/>
              <a:t>problems.[7.4C]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406347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distinguish between proportional and non-proportional situations using tables, graphs, and equations in the form y = </a:t>
            </a:r>
            <a:r>
              <a:rPr lang="en-US" dirty="0" err="1"/>
              <a:t>kx</a:t>
            </a:r>
            <a:r>
              <a:rPr lang="en-US" dirty="0"/>
              <a:t> or </a:t>
            </a:r>
            <a:endParaRPr lang="en-US" dirty="0" smtClean="0"/>
          </a:p>
          <a:p>
            <a:r>
              <a:rPr lang="en-US" dirty="0" smtClean="0"/>
              <a:t>y </a:t>
            </a:r>
            <a:r>
              <a:rPr lang="en-US" dirty="0"/>
              <a:t>= mx + b, where b ≠ 0.[8.5F]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44058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functions using sets of ordered pairs, tables, mappings, and graphs.[8.5G]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65661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identify examples of proportional and </a:t>
            </a:r>
            <a:endParaRPr lang="en-US" dirty="0" smtClean="0"/>
          </a:p>
          <a:p>
            <a:r>
              <a:rPr lang="en-US" dirty="0" smtClean="0"/>
              <a:t>non-proportional </a:t>
            </a:r>
            <a:r>
              <a:rPr lang="en-US" dirty="0"/>
              <a:t>functions that arise from mathematical and real-world problems.[8.5H]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40110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write an equation in the form </a:t>
            </a:r>
            <a:endParaRPr lang="en-US" dirty="0" smtClean="0"/>
          </a:p>
          <a:p>
            <a:r>
              <a:rPr lang="en-US" dirty="0" smtClean="0"/>
              <a:t>y </a:t>
            </a:r>
            <a:r>
              <a:rPr lang="en-US" dirty="0"/>
              <a:t>= mx + b to model a linear relationship between two quantities using verbal, numerical, tabular, and graphical representations.[8.5I]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11738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describe the volume formula </a:t>
            </a:r>
            <a:endParaRPr lang="en-US" dirty="0" smtClean="0"/>
          </a:p>
          <a:p>
            <a:r>
              <a:rPr lang="en-US" dirty="0" smtClean="0"/>
              <a:t>V </a:t>
            </a:r>
            <a:r>
              <a:rPr lang="en-US" dirty="0"/>
              <a:t>= </a:t>
            </a:r>
            <a:r>
              <a:rPr lang="en-US" dirty="0" err="1"/>
              <a:t>Bh</a:t>
            </a:r>
            <a:r>
              <a:rPr lang="en-US" dirty="0"/>
              <a:t> of a cylinder in terms of its base area and its height.[8.6A]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5626450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model the relationship between the volume of a cylinder and a cone having both congruent bases and heights and connect that relationship to the formulas.[8.6B]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149768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models and diagrams to explain the Pythagorean </a:t>
            </a:r>
            <a:r>
              <a:rPr lang="en-US" dirty="0" smtClean="0"/>
              <a:t>Theorem</a:t>
            </a:r>
            <a:r>
              <a:rPr lang="en-US" dirty="0"/>
              <a:t>.[8.6C]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546041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problems involving the volume of cylinders, cones, and spheres.[8.7A]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104518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previous knowledge of surface area to make connections to the formulas for lateral and total surface area and determine solutions for problems involving rectangular prisms, triangular prisms, and cylinders.[8.7B]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213786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Pythagorean Theorem and its converse to solve problems.[8.7C]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7794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solve problems involving ratios, rates, and </a:t>
            </a:r>
            <a:r>
              <a:rPr lang="en-US" dirty="0" err="1"/>
              <a:t>percents</a:t>
            </a:r>
            <a:r>
              <a:rPr lang="en-US" dirty="0"/>
              <a:t>, including multi-step problems involving percent increase and percent decrease, and financial literacy problems.[7.4D]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081935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determine the distance between two points on a coordinate plane using the Pythagorean Theorem.[8.7D]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095423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one-variable equations or inequalities with variables on both sides that represent problems using rational number coefficients and constants.[8.8A]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5833589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write a corresponding real-world problem when given a one-variable equation or inequality with variables on both sides of the equal sign using rational number coefficients and constants.[8.8B]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162645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model and solve one-variable equations with variables on both sides of the equal sign that represent mathematical and </a:t>
            </a:r>
            <a:endParaRPr lang="en-US" dirty="0" smtClean="0"/>
          </a:p>
          <a:p>
            <a:r>
              <a:rPr lang="en-US" dirty="0" smtClean="0"/>
              <a:t>real-world </a:t>
            </a:r>
            <a:r>
              <a:rPr lang="en-US" dirty="0"/>
              <a:t>problems using rational number coefficients and constants.[8.8C]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705202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informal arguments to establish facts about the angle sum and exterior angle of triangles, the angles created when parallel lines are cut by a transversal, and the angle-angle criterion for similarity of triangles.[8.8D]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9394552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identify and verify the values of x and y that simultaneously satisfy two linear equations in the form y = mx + b from the intersections of the graphed equations.[8.9A]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643491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generalize the properties of orientation and congruence of rotations, reflections, translations, and dilations of two-dimensional shapes on a coordinate plane.[8.10A]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0304395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differentiate between transformations that preserve congruence and those that do not.[8.10B]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9264266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explain the effect of translations, reflections over the x- or y-axis, and rotations limited to 90°, 180°, 270°, and 360° as applied to two-dimensional shapes on a coordinate plane using an algebraic representation</a:t>
            </a:r>
            <a:r>
              <a:rPr lang="en-US" dirty="0" smtClean="0"/>
              <a:t>.[</a:t>
            </a:r>
            <a:r>
              <a:rPr lang="en-US" dirty="0"/>
              <a:t>8.10C]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309646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model the effect on linear and area measurements of dilated two-dimensional shapes</a:t>
            </a:r>
            <a:r>
              <a:rPr lang="en-US" dirty="0" smtClean="0"/>
              <a:t>. [</a:t>
            </a:r>
            <a:r>
              <a:rPr lang="en-US" dirty="0"/>
              <a:t>8.10D]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53671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convert between measurement systems, including the use of proportions and the use of unit rates.[7.4E]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897378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construct a scatterplot and describe the observed data to address questions of association such as linear, </a:t>
            </a:r>
            <a:endParaRPr lang="en-US" dirty="0" smtClean="0"/>
          </a:p>
          <a:p>
            <a:r>
              <a:rPr lang="en-US" dirty="0" smtClean="0"/>
              <a:t>non-linear</a:t>
            </a:r>
            <a:r>
              <a:rPr lang="en-US" dirty="0"/>
              <a:t>, and no association between bivariate data.[8.11A]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7483399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determine the mean absolute deviation and use this quantity as a measure of the average distance data are from the mean using a data set of no more than 10 data points.[8.11B]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3316582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simulate generating random samples of the same size from a population with known characteristics to develop the notion of a random sample being representative of the population from which it was selected</a:t>
            </a:r>
            <a:r>
              <a:rPr lang="en-US" dirty="0" smtClean="0"/>
              <a:t>.[</a:t>
            </a:r>
            <a:r>
              <a:rPr lang="en-US" dirty="0"/>
              <a:t>8.11C]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509071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solve real-world problems comparing how interest rate and loan length affect the cost of credit.[8.12A]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405387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calculate the total cost of repaying a loan, including credit cards and easy access loans, under various rates of interest and over different periods using an online calculator.[8.12B]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429817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explain how small amounts of money invested regularly, including money saved for college and retirement, grow over time.[8.12C]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834568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calculate and compare simple interest and compound interest earnings.[8.12D]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333464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identify and explain the advantages and disadvantages of different payment methods</a:t>
            </a:r>
            <a:r>
              <a:rPr lang="en-US" dirty="0" smtClean="0"/>
              <a:t>.[</a:t>
            </a:r>
            <a:r>
              <a:rPr lang="en-US" dirty="0"/>
              <a:t>8.12E]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040035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analyze situations to determine if they represent financially responsible decisions and identify the benefits of financial responsibility and the costs of financial irresponsibility.[8.12F]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438007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estimate the cost of a two-year and four-year college education, including family contribution, and devise a periodic savings plan for accumulating the money needed to contribute to the total cost of attendance for at least the first year of college.[8.12G]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5750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generalize the critical attributes of similarity, including ratios within and between similar shapes.[7.5A]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Grade PAP 7th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908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2554</Words>
  <Application>Microsoft Office PowerPoint</Application>
  <PresentationFormat>On-screen Show (4:3)</PresentationFormat>
  <Paragraphs>282</Paragraphs>
  <Slides>89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  <vt:lpstr>Slide 88</vt:lpstr>
      <vt:lpstr>Slide 89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80</cp:revision>
  <dcterms:created xsi:type="dcterms:W3CDTF">2014-10-20T16:17:28Z</dcterms:created>
  <dcterms:modified xsi:type="dcterms:W3CDTF">2014-11-04T21:14:45Z</dcterms:modified>
</cp:coreProperties>
</file>